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331" r:id="rId4"/>
    <p:sldId id="382" r:id="rId5"/>
    <p:sldId id="387" r:id="rId6"/>
    <p:sldId id="381" r:id="rId7"/>
    <p:sldId id="384" r:id="rId8"/>
    <p:sldId id="386" r:id="rId9"/>
    <p:sldId id="385" r:id="rId10"/>
    <p:sldId id="383" r:id="rId11"/>
    <p:sldId id="333" r:id="rId12"/>
    <p:sldId id="395" r:id="rId13"/>
    <p:sldId id="332" r:id="rId14"/>
    <p:sldId id="388" r:id="rId15"/>
    <p:sldId id="403" r:id="rId16"/>
    <p:sldId id="334" r:id="rId17"/>
    <p:sldId id="335" r:id="rId18"/>
    <p:sldId id="341" r:id="rId19"/>
    <p:sldId id="314" r:id="rId20"/>
    <p:sldId id="392" r:id="rId21"/>
    <p:sldId id="389" r:id="rId22"/>
    <p:sldId id="390" r:id="rId23"/>
    <p:sldId id="391" r:id="rId24"/>
    <p:sldId id="399" r:id="rId25"/>
    <p:sldId id="397" r:id="rId26"/>
    <p:sldId id="401" r:id="rId27"/>
    <p:sldId id="402" r:id="rId28"/>
    <p:sldId id="400" r:id="rId29"/>
    <p:sldId id="277" r:id="rId30"/>
    <p:sldId id="276" r:id="rId31"/>
    <p:sldId id="278" r:id="rId32"/>
  </p:sldIdLst>
  <p:sldSz cx="9144000" cy="6858000" type="letter"/>
  <p:notesSz cx="9601200" cy="7315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304" userDrawn="1">
          <p15:clr>
            <a:srgbClr val="A4A3A4"/>
          </p15:clr>
        </p15:guide>
        <p15:guide id="2" pos="302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70" autoAdjust="0"/>
    <p:restoredTop sz="86439" autoAdjust="0"/>
  </p:normalViewPr>
  <p:slideViewPr>
    <p:cSldViewPr>
      <p:cViewPr varScale="1">
        <p:scale>
          <a:sx n="106" d="100"/>
          <a:sy n="106" d="100"/>
        </p:scale>
        <p:origin x="90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6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240"/>
    </p:cViewPr>
  </p:sorterViewPr>
  <p:notesViewPr>
    <p:cSldViewPr>
      <p:cViewPr varScale="1">
        <p:scale>
          <a:sx n="102" d="100"/>
          <a:sy n="102" d="100"/>
        </p:scale>
        <p:origin x="-2104" y="-72"/>
      </p:cViewPr>
      <p:guideLst>
        <p:guide orient="horz" pos="2304"/>
        <p:guide pos="302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160520" cy="365760"/>
          </a:xfrm>
          <a:prstGeom prst="rect">
            <a:avLst/>
          </a:prstGeom>
        </p:spPr>
        <p:txBody>
          <a:bodyPr vert="horz" lIns="96657" tIns="48328" rIns="96657" bIns="48328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439014" y="0"/>
            <a:ext cx="4160520" cy="365760"/>
          </a:xfrm>
          <a:prstGeom prst="rect">
            <a:avLst/>
          </a:prstGeom>
        </p:spPr>
        <p:txBody>
          <a:bodyPr vert="horz" lIns="96657" tIns="48328" rIns="96657" bIns="48328" rtlCol="0"/>
          <a:lstStyle>
            <a:lvl1pPr algn="r">
              <a:defRPr sz="1300"/>
            </a:lvl1pPr>
          </a:lstStyle>
          <a:p>
            <a:fld id="{D63155A2-FDAF-4A2C-A13E-6F02CC3E927F}" type="datetimeFigureOut">
              <a:rPr lang="en-US" smtClean="0"/>
              <a:t>9/11/2016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71800" y="549275"/>
            <a:ext cx="3657600" cy="2743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7" tIns="48328" rIns="96657" bIns="4832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60120" y="3474720"/>
            <a:ext cx="7680960" cy="3291840"/>
          </a:xfrm>
          <a:prstGeom prst="rect">
            <a:avLst/>
          </a:prstGeom>
        </p:spPr>
        <p:txBody>
          <a:bodyPr vert="horz" lIns="96657" tIns="48328" rIns="96657" bIns="48328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947747"/>
            <a:ext cx="4160520" cy="365760"/>
          </a:xfrm>
          <a:prstGeom prst="rect">
            <a:avLst/>
          </a:prstGeom>
        </p:spPr>
        <p:txBody>
          <a:bodyPr vert="horz" lIns="96657" tIns="48328" rIns="96657" bIns="48328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439014" y="6947747"/>
            <a:ext cx="4160520" cy="365760"/>
          </a:xfrm>
          <a:prstGeom prst="rect">
            <a:avLst/>
          </a:prstGeom>
        </p:spPr>
        <p:txBody>
          <a:bodyPr vert="horz" lIns="96657" tIns="48328" rIns="96657" bIns="48328" rtlCol="0" anchor="b"/>
          <a:lstStyle>
            <a:lvl1pPr algn="r">
              <a:defRPr sz="1300"/>
            </a:lvl1pPr>
          </a:lstStyle>
          <a:p>
            <a:fld id="{76E902EC-82EE-4705-A17B-98FF7E61E1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828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F56A4-210E-4FFB-9BB8-955CEEDFBD00}" type="datetime1">
              <a:rPr lang="en-US" smtClean="0"/>
              <a:t>9/11/2016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A3EBC-402E-420D-AB91-61D957FB03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375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B4399-EC2F-4CD0-94E9-6056430DD2C5}" type="datetime1">
              <a:rPr lang="en-US" smtClean="0"/>
              <a:t>9/11/2016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A3EBC-402E-420D-AB91-61D957FB03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784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A678A-BC6E-42D3-9700-5F566FF50AB8}" type="datetime1">
              <a:rPr lang="en-US" smtClean="0"/>
              <a:t>9/11/2016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A3EBC-402E-420D-AB91-61D957FB03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08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3E098-B0D6-4528-8DB4-CAB95C104D96}" type="datetime1">
              <a:rPr lang="en-US" smtClean="0"/>
              <a:t>9/11/2016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A3EBC-402E-420D-AB91-61D957FB03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913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B0085-4CA9-42E7-A778-9FB3779CCDD4}" type="datetime1">
              <a:rPr lang="en-US" smtClean="0"/>
              <a:t>9/11/2016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A3EBC-402E-420D-AB91-61D957FB03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592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92874-4D9B-43A5-8B2D-2E7A8191196F}" type="datetime1">
              <a:rPr lang="en-US" smtClean="0"/>
              <a:t>9/11/2016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A3EBC-402E-420D-AB91-61D957FB03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716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B9EB3-1F14-4A1C-A21A-B347E2E0786A}" type="datetime1">
              <a:rPr lang="en-US" smtClean="0"/>
              <a:t>9/11/2016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A3EBC-402E-420D-AB91-61D957FB03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389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320C1-3AC0-49DA-A5C4-A4D07472E43A}" type="datetime1">
              <a:rPr lang="en-US" smtClean="0"/>
              <a:t>9/11/2016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A3EBC-402E-420D-AB91-61D957FB03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476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9B861-8045-4A9F-AAFC-788272D3588D}" type="datetime1">
              <a:rPr lang="en-US" smtClean="0"/>
              <a:t>9/11/2016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A3EBC-402E-420D-AB91-61D957FB03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624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2131C-230D-4B0C-8443-81135A099C54}" type="datetime1">
              <a:rPr lang="en-US" smtClean="0"/>
              <a:t>9/11/2016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A3EBC-402E-420D-AB91-61D957FB03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456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12E54-E9BB-48E3-B1F1-E0C42F642024}" type="datetime1">
              <a:rPr lang="en-US" smtClean="0"/>
              <a:t>9/11/2016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A3EBC-402E-420D-AB91-61D957FB03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300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FCB842-FD68-4EEF-933B-9FB6FF4F7816}" type="datetime1">
              <a:rPr lang="en-US" smtClean="0"/>
              <a:t>9/11/2016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A3EBC-402E-420D-AB91-61D957FB03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2238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44" y="0"/>
            <a:ext cx="887505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16876" y="2416810"/>
            <a:ext cx="56578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AIAA Space Automation and Robotics Technical Committee Meeting</a:t>
            </a:r>
            <a:endParaRPr lang="en-US" sz="2400" dirty="0" smtClean="0"/>
          </a:p>
          <a:p>
            <a:pPr algn="ctr"/>
            <a:r>
              <a:rPr lang="en-US" sz="2400" dirty="0" smtClean="0"/>
              <a:t>September 12, </a:t>
            </a:r>
            <a:r>
              <a:rPr lang="en-US" sz="2400" dirty="0" smtClean="0"/>
              <a:t>2016</a:t>
            </a:r>
            <a:endParaRPr lang="en-US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657600" y="3986470"/>
            <a:ext cx="52959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Presenter:    </a:t>
            </a:r>
            <a:r>
              <a:rPr lang="en-US" sz="2000" dirty="0" smtClean="0"/>
              <a:t>	</a:t>
            </a:r>
          </a:p>
          <a:p>
            <a:r>
              <a:rPr lang="en-US" sz="2400" dirty="0" smtClean="0"/>
              <a:t>Gary Pearce Barnhard,  President &amp; CEO</a:t>
            </a:r>
          </a:p>
          <a:p>
            <a:r>
              <a:rPr lang="en-US" sz="2000" dirty="0" smtClean="0"/>
              <a:t>Xtraordinary Innovative Space Partnerships, Inc.</a:t>
            </a:r>
          </a:p>
          <a:p>
            <a:r>
              <a:rPr lang="en-US" sz="2000" dirty="0" smtClean="0"/>
              <a:t>(XISP-Inc)</a:t>
            </a:r>
          </a:p>
          <a:p>
            <a:endParaRPr lang="en-US" sz="2000" dirty="0" smtClean="0"/>
          </a:p>
          <a:p>
            <a:r>
              <a:rPr lang="en-US" sz="2000" dirty="0" smtClean="0"/>
              <a:t>gary.barnhard@xisp-inc.com </a:t>
            </a:r>
          </a:p>
          <a:p>
            <a:r>
              <a:rPr lang="en-US" sz="2000" dirty="0" smtClean="0"/>
              <a:t>www.xisp-inc.com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664" y="5257800"/>
            <a:ext cx="1485900" cy="11980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200400" y="304800"/>
            <a:ext cx="5486400" cy="1992956"/>
          </a:xfrm>
        </p:spPr>
        <p:txBody>
          <a:bodyPr>
            <a:normAutofit/>
          </a:bodyPr>
          <a:lstStyle/>
          <a:p>
            <a:r>
              <a:rPr lang="en-US" sz="3100" b="1" dirty="0" smtClean="0"/>
              <a:t>Near Real-Time State Models: </a:t>
            </a:r>
            <a:br>
              <a:rPr lang="en-US" sz="3100" b="1" dirty="0" smtClean="0"/>
            </a:br>
            <a:r>
              <a:rPr lang="en-US" sz="3100" b="1" dirty="0" smtClean="0"/>
              <a:t>A foundational technology for space automation and robotics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A3EBC-402E-420D-AB91-61D957FB034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904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A3EBC-402E-420D-AB91-61D957FB034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381000"/>
            <a:ext cx="6553200" cy="629062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1295400" y="685800"/>
            <a:ext cx="7848600" cy="715962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00B0F0"/>
                </a:solidFill>
              </a:rPr>
              <a:t>So let’s get real -- do you want to dance . </a:t>
            </a:r>
            <a:r>
              <a:rPr lang="en-US" sz="3600" dirty="0">
                <a:solidFill>
                  <a:srgbClr val="00B0F0"/>
                </a:solidFill>
              </a:rPr>
              <a:t>. .</a:t>
            </a:r>
          </a:p>
        </p:txBody>
      </p:sp>
    </p:spTree>
    <p:extLst>
      <p:ext uri="{BB962C8B-B14F-4D97-AF65-F5344CB8AC3E}">
        <p14:creationId xmlns:p14="http://schemas.microsoft.com/office/powerpoint/2010/main" val="411628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200"/>
            <a:ext cx="3455987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1143000"/>
            <a:ext cx="91440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</a:rPr>
              <a:t>The Special Purpose Dexterous Manipulator (SPDM) aka DEXTRE was designed to have an Advanced Vision Unit (AVU)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</a:rPr>
              <a:t>The AVU was to provide a near realtime state model of the systems-of-systems that made up the SPDM – effectively an autonomic nervous system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</a:rPr>
              <a:t>In addition, it would have the ability to dynamically build up a world model of an assigned task area and it’s intersection with the environment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</a:rPr>
              <a:t>The combination of these two capabilities with the appropriate sensors/cameras/tags/targets/interfaces and the as-built documentation of the International Space Station was intended to support a mutable locus of control between full teleoperation and full autonomy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prstClr val="white"/>
              </a:solidFill>
            </a:endParaRPr>
          </a:p>
          <a:p>
            <a:pPr lvl="6"/>
            <a:endParaRPr lang="en-US" sz="2400" i="1" dirty="0">
              <a:solidFill>
                <a:srgbClr val="FF0000"/>
              </a:solidFill>
            </a:endParaRPr>
          </a:p>
          <a:p>
            <a:pPr lvl="6"/>
            <a:r>
              <a:rPr lang="en-US" sz="2400" i="1" dirty="0" smtClean="0">
                <a:solidFill>
                  <a:srgbClr val="FF0000"/>
                </a:solidFill>
              </a:rPr>
              <a:t>	The AVU was intended to allow the SPDM 	to effectively break dance with an EVA </a:t>
            </a:r>
          </a:p>
          <a:p>
            <a:pPr lvl="6"/>
            <a:r>
              <a:rPr lang="en-US" sz="2400" i="1" dirty="0" smtClean="0">
                <a:solidFill>
                  <a:srgbClr val="FF0000"/>
                </a:solidFill>
              </a:rPr>
              <a:t>	astronaut rather making paint drying 	seem like a spectator sport.  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B0F0"/>
                </a:solidFill>
              </a:rPr>
              <a:t>DEXTRE is missing something?</a:t>
            </a:r>
            <a:endParaRPr lang="en-US" sz="3600" dirty="0">
              <a:solidFill>
                <a:srgbClr val="00B0F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A3EBC-402E-420D-AB91-61D957FB034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30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200"/>
            <a:ext cx="3455987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1143000"/>
            <a:ext cx="91440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white"/>
                </a:solidFill>
              </a:rPr>
              <a:t>Alas, it was estimated </a:t>
            </a:r>
            <a:r>
              <a:rPr lang="en-US" sz="2000" dirty="0" smtClean="0">
                <a:solidFill>
                  <a:prstClr val="white"/>
                </a:solidFill>
              </a:rPr>
              <a:t>proximate to 1995 that implementing the AVU as intended would </a:t>
            </a:r>
            <a:r>
              <a:rPr lang="en-US" sz="2000" dirty="0">
                <a:solidFill>
                  <a:prstClr val="white"/>
                </a:solidFill>
              </a:rPr>
              <a:t>only take 25 times the </a:t>
            </a:r>
            <a:r>
              <a:rPr lang="en-US" sz="2000" dirty="0" smtClean="0">
                <a:solidFill>
                  <a:prstClr val="white"/>
                </a:solidFill>
              </a:rPr>
              <a:t>anticipated available </a:t>
            </a:r>
            <a:r>
              <a:rPr lang="en-US" sz="2000" dirty="0">
                <a:solidFill>
                  <a:prstClr val="white"/>
                </a:solidFill>
              </a:rPr>
              <a:t>computational capacity of the </a:t>
            </a:r>
            <a:r>
              <a:rPr lang="en-US" sz="2000" dirty="0" smtClean="0">
                <a:solidFill>
                  <a:prstClr val="white"/>
                </a:solidFill>
              </a:rPr>
              <a:t>International Space Station (ISS).</a:t>
            </a:r>
            <a:endParaRPr lang="en-US" sz="2000" dirty="0">
              <a:solidFill>
                <a:prstClr val="white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</a:rPr>
              <a:t>However, implementing the AVU using 2016 technology should and would be a much more straight forward proposition given . . 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</a:rPr>
              <a:t>Multiple space qualified multi-core thermally managed processors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</a:rPr>
              <a:t>Highly reliable registered Error Correcting Code (ECC) memory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</a:rPr>
              <a:t>Solid state data storage systems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</a:rPr>
              <a:t>Open source multi-threaded operating system amenable to near-realtime operations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</a:rPr>
              <a:t>Multi-fault tolerant virtualizable functions and a generalized control architecture designed for failure tolerance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</a:rPr>
              <a:t>Pervasively networked environment with access to as-built configuration data and relevant ISS operations and environmental data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white"/>
              </a:solidFill>
            </a:endParaRPr>
          </a:p>
          <a:p>
            <a:pPr lvl="6"/>
            <a:r>
              <a:rPr lang="en-US" sz="2000" i="1" dirty="0" smtClean="0">
                <a:solidFill>
                  <a:srgbClr val="FF0000"/>
                </a:solidFill>
              </a:rPr>
              <a:t>The same logic is applicable to any EVA/IVA robotics as well any advanced automated system</a:t>
            </a:r>
          </a:p>
          <a:p>
            <a:pPr lvl="6"/>
            <a:endParaRPr lang="en-US" sz="2400" i="1" dirty="0">
              <a:solidFill>
                <a:srgbClr val="FF0000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B0F0"/>
                </a:solidFill>
              </a:rPr>
              <a:t>DEXTRE is missing something? - 2</a:t>
            </a:r>
            <a:endParaRPr lang="en-US" sz="3600" dirty="0">
              <a:solidFill>
                <a:srgbClr val="00B0F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A3EBC-402E-420D-AB91-61D957FB034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590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200"/>
            <a:ext cx="3455987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990600"/>
            <a:ext cx="86868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white"/>
                </a:solidFill>
              </a:rPr>
              <a:t>The order of the problem to be solved must be reduced to something tractable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prstClr val="white"/>
                </a:solidFill>
              </a:rPr>
              <a:t>Breakup problem space into many sub-problems suitable for parallel processing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prstClr val="white"/>
                </a:solidFill>
              </a:rPr>
              <a:t>Focus on the sub-problems that matter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prstClr val="white"/>
                </a:solidFill>
              </a:rPr>
              <a:t>Use boundary conditions, initial conditions, symmetry, known geometry, established datums, etc. to further reduce complexity</a:t>
            </a:r>
          </a:p>
          <a:p>
            <a:pPr lvl="7"/>
            <a:endParaRPr lang="en-US" sz="2800" i="1" dirty="0" smtClean="0">
              <a:solidFill>
                <a:srgbClr val="FF0000"/>
              </a:solidFill>
            </a:endParaRPr>
          </a:p>
          <a:p>
            <a:pPr lvl="7"/>
            <a:r>
              <a:rPr lang="en-US" sz="2800" i="1" dirty="0" smtClean="0">
                <a:solidFill>
                  <a:srgbClr val="FF0000"/>
                </a:solidFill>
              </a:rPr>
              <a:t>The key is to propagate constraints as rapidly as possible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B0F0"/>
                </a:solidFill>
              </a:rPr>
              <a:t>Making It Real . . .</a:t>
            </a:r>
            <a:endParaRPr lang="en-US" sz="3600" dirty="0">
              <a:solidFill>
                <a:srgbClr val="00B0F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A3EBC-402E-420D-AB91-61D957FB034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13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55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200"/>
            <a:ext cx="3455987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1271106"/>
            <a:ext cx="86868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white"/>
                </a:solidFill>
              </a:rPr>
              <a:t>A mutable locus of control is required between: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prstClr val="white"/>
                </a:solidFill>
              </a:rPr>
              <a:t>Teleoperated and Autonomous Operations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prstClr val="white"/>
                </a:solidFill>
              </a:rPr>
              <a:t>Ground and Inflight Operations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prstClr val="white"/>
                </a:solidFill>
              </a:rPr>
              <a:t>Scheduled and Dynamic Operations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prstClr val="white"/>
                </a:solidFill>
              </a:rPr>
              <a:t>Defined and Sensed Environments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prstClr val="white"/>
                </a:solidFill>
              </a:rPr>
              <a:t>Referenced/Predicted/Sensed Geometry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prstClr val="white"/>
                </a:solidFill>
              </a:rPr>
              <a:t>Toggled and Shared Control</a:t>
            </a:r>
          </a:p>
          <a:p>
            <a:pPr lvl="1"/>
            <a:endParaRPr lang="en-US" sz="2800" dirty="0">
              <a:solidFill>
                <a:prstClr val="white"/>
              </a:solidFill>
            </a:endParaRPr>
          </a:p>
          <a:p>
            <a:pPr lvl="7"/>
            <a:r>
              <a:rPr lang="en-US" sz="2800" i="1" dirty="0" smtClean="0">
                <a:solidFill>
                  <a:srgbClr val="FF0000"/>
                </a:solidFill>
              </a:rPr>
              <a:t>This necessitates near realtime state models of the involved systems and the environment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B0F0"/>
                </a:solidFill>
              </a:rPr>
              <a:t>Making It Real . . .</a:t>
            </a:r>
            <a:endParaRPr lang="en-US" sz="3600" dirty="0">
              <a:solidFill>
                <a:srgbClr val="00B0F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A3EBC-402E-420D-AB91-61D957FB034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172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200"/>
            <a:ext cx="3455987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990600"/>
            <a:ext cx="86868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</a:rPr>
              <a:t>N-Dimensional interaction problems </a:t>
            </a:r>
            <a:r>
              <a:rPr lang="en-US" sz="2400" dirty="0" smtClean="0">
                <a:solidFill>
                  <a:prstClr val="white"/>
                </a:solidFill>
              </a:rPr>
              <a:t>do not have to be intractable.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white"/>
                </a:solidFill>
              </a:rPr>
              <a:t>With </a:t>
            </a:r>
            <a:r>
              <a:rPr lang="en-US" sz="2400" dirty="0">
                <a:solidFill>
                  <a:prstClr val="white"/>
                </a:solidFill>
              </a:rPr>
              <a:t>appropriate </a:t>
            </a:r>
            <a:r>
              <a:rPr lang="en-US" sz="2400" dirty="0" smtClean="0">
                <a:solidFill>
                  <a:prstClr val="white"/>
                </a:solidFill>
              </a:rPr>
              <a:t>metadata, </a:t>
            </a:r>
            <a:r>
              <a:rPr lang="en-US" sz="2400" dirty="0">
                <a:solidFill>
                  <a:prstClr val="white"/>
                </a:solidFill>
              </a:rPr>
              <a:t>transforms can be </a:t>
            </a:r>
            <a:r>
              <a:rPr lang="en-US" sz="2400" dirty="0" smtClean="0">
                <a:solidFill>
                  <a:prstClr val="white"/>
                </a:solidFill>
              </a:rPr>
              <a:t>applied.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i="1" dirty="0" smtClean="0">
                <a:solidFill>
                  <a:prstClr val="white"/>
                </a:solidFill>
              </a:rPr>
              <a:t>Data is a set of ordered symbols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i="1" dirty="0" smtClean="0">
                <a:solidFill>
                  <a:prstClr val="white"/>
                </a:solidFill>
              </a:rPr>
              <a:t>Data in context is information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i="1" dirty="0" smtClean="0">
                <a:solidFill>
                  <a:prstClr val="white"/>
                </a:solidFill>
              </a:rPr>
              <a:t>Information in perspective is knowledge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white"/>
                </a:solidFill>
              </a:rPr>
              <a:t>Problems of interest </a:t>
            </a:r>
            <a:r>
              <a:rPr lang="en-US" sz="2400" dirty="0">
                <a:solidFill>
                  <a:prstClr val="white"/>
                </a:solidFill>
              </a:rPr>
              <a:t>can be recast and structured as: </a:t>
            </a:r>
          </a:p>
          <a:p>
            <a:r>
              <a:rPr lang="en-US" sz="2400" dirty="0" smtClean="0">
                <a:solidFill>
                  <a:prstClr val="white"/>
                </a:solidFill>
              </a:rPr>
              <a:t>	</a:t>
            </a:r>
            <a:r>
              <a:rPr lang="en-US" sz="2400" i="1" dirty="0" smtClean="0">
                <a:solidFill>
                  <a:prstClr val="white"/>
                </a:solidFill>
              </a:rPr>
              <a:t>(</a:t>
            </a:r>
            <a:r>
              <a:rPr lang="en-US" sz="2400" i="1" dirty="0">
                <a:solidFill>
                  <a:prstClr val="white"/>
                </a:solidFill>
              </a:rPr>
              <a:t>Items(Attributes(Values)))    -- LISP </a:t>
            </a:r>
            <a:r>
              <a:rPr lang="en-US" sz="2400" i="1" dirty="0" smtClean="0">
                <a:solidFill>
                  <a:prstClr val="white"/>
                </a:solidFill>
              </a:rPr>
              <a:t>transform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white"/>
                </a:solidFill>
              </a:rPr>
              <a:t>They </a:t>
            </a:r>
            <a:r>
              <a:rPr lang="en-US" sz="2400" dirty="0">
                <a:solidFill>
                  <a:prstClr val="white"/>
                </a:solidFill>
              </a:rPr>
              <a:t>can </a:t>
            </a:r>
            <a:r>
              <a:rPr lang="en-US" sz="2400" dirty="0" smtClean="0">
                <a:solidFill>
                  <a:prstClr val="white"/>
                </a:solidFill>
              </a:rPr>
              <a:t>then be </a:t>
            </a:r>
            <a:r>
              <a:rPr lang="en-US" sz="2400" dirty="0">
                <a:solidFill>
                  <a:prstClr val="white"/>
                </a:solidFill>
              </a:rPr>
              <a:t>modeled as a set of process flow </a:t>
            </a:r>
            <a:r>
              <a:rPr lang="en-US" sz="2400" dirty="0" smtClean="0">
                <a:solidFill>
                  <a:prstClr val="white"/>
                </a:solidFill>
              </a:rPr>
              <a:t>problems.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white"/>
                </a:solidFill>
              </a:rPr>
              <a:t>Inference </a:t>
            </a:r>
            <a:r>
              <a:rPr lang="en-US" sz="2400" dirty="0">
                <a:solidFill>
                  <a:prstClr val="white"/>
                </a:solidFill>
              </a:rPr>
              <a:t>driven constraint </a:t>
            </a:r>
            <a:r>
              <a:rPr lang="en-US" sz="2400" dirty="0" smtClean="0">
                <a:solidFill>
                  <a:prstClr val="white"/>
                </a:solidFill>
              </a:rPr>
              <a:t>propagation </a:t>
            </a:r>
            <a:r>
              <a:rPr lang="en-US" sz="2400" dirty="0">
                <a:solidFill>
                  <a:prstClr val="white"/>
                </a:solidFill>
              </a:rPr>
              <a:t>can then be applied to reduce the generalized solution space to a computationally tractable scale.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white"/>
              </a:solidFill>
            </a:endParaRPr>
          </a:p>
          <a:p>
            <a:pPr lvl="7"/>
            <a:r>
              <a:rPr lang="en-US" sz="2400" i="1" dirty="0" smtClean="0">
                <a:solidFill>
                  <a:srgbClr val="FF0000"/>
                </a:solidFill>
              </a:rPr>
              <a:t>The structure and ordering of knowledge makes a very real difference . . .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B0F0"/>
                </a:solidFill>
              </a:rPr>
              <a:t>Making It Real . . .</a:t>
            </a:r>
            <a:endParaRPr lang="en-US" sz="3600" dirty="0">
              <a:solidFill>
                <a:srgbClr val="00B0F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A3EBC-402E-420D-AB91-61D957FB034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827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200"/>
            <a:ext cx="3455987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1371600"/>
            <a:ext cx="868680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white"/>
                </a:solidFill>
              </a:rPr>
              <a:t>Systems-of-systems can be bounded as a finite set of state transitions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white"/>
                </a:solidFill>
              </a:rPr>
              <a:t>Systems can be modeled as a set of flows across defined interfaces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white"/>
                </a:solidFill>
              </a:rPr>
              <a:t>A taxonomy of flows can be defined as either energy, mass, or information and then further subdivided into individual types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white"/>
                </a:solidFill>
              </a:rPr>
              <a:t>Each type of flow can be defined by a specific set of qualitative and quantitative attributes, independent of the source and terminus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white"/>
              </a:solidFill>
            </a:endParaRPr>
          </a:p>
          <a:p>
            <a:pPr lvl="7"/>
            <a:r>
              <a:rPr lang="en-US" sz="2400" i="1" dirty="0" smtClean="0">
                <a:solidFill>
                  <a:srgbClr val="FF0000"/>
                </a:solidFill>
              </a:rPr>
              <a:t>Each set of characterized flows can be associated with corresponding states and allowable transitions</a:t>
            </a:r>
            <a:r>
              <a:rPr lang="en-US" sz="2800" i="1" dirty="0" smtClean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B0F0"/>
                </a:solidFill>
              </a:rPr>
              <a:t>Building Near-Realtime State Models . . .</a:t>
            </a:r>
            <a:endParaRPr lang="en-US" sz="3600" dirty="0">
              <a:solidFill>
                <a:srgbClr val="00B0F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A3EBC-402E-420D-AB91-61D957FB034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59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200"/>
            <a:ext cx="3455987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B0F0"/>
                </a:solidFill>
              </a:rPr>
              <a:t>Relevance to NASA &amp; Others - </a:t>
            </a:r>
            <a:r>
              <a:rPr lang="en-US" sz="3600" dirty="0" smtClean="0">
                <a:solidFill>
                  <a:srgbClr val="00B0F0"/>
                </a:solidFill>
              </a:rPr>
              <a:t>2</a:t>
            </a:r>
            <a:endParaRPr lang="en-US" sz="3600" dirty="0">
              <a:solidFill>
                <a:srgbClr val="00B0F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A3EBC-402E-420D-AB91-61D957FB034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60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200"/>
            <a:ext cx="3455987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B0F0"/>
                </a:solidFill>
              </a:rPr>
              <a:t>Relationship with NASA</a:t>
            </a:r>
            <a:endParaRPr lang="en-US" sz="3600" dirty="0">
              <a:solidFill>
                <a:srgbClr val="00B0F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A3EBC-402E-420D-AB91-61D957FB034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1143001"/>
            <a:ext cx="82296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The NASA ARC Mission Control Technologies (MCT) Open MCT Web is the web based modular programming environment that is being enhanced by XISP-Inc to incorporate near realtime state model extensions. </a:t>
            </a:r>
          </a:p>
          <a:p>
            <a:endParaRPr lang="en-US" sz="2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This work is germane to the NASA ARC / XISP-Inc Space Act Agreement on Management Operations Control Applications (MOCA) and an overarching Space Act Umbrella Agreement under negotiation between NASA Headquarters and XISP-Inc.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4180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200"/>
            <a:ext cx="3455987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000" y="990600"/>
            <a:ext cx="8305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This </a:t>
            </a:r>
            <a:r>
              <a:rPr lang="en-US" sz="2400" dirty="0" smtClean="0"/>
              <a:t>body of work </a:t>
            </a:r>
            <a:r>
              <a:rPr lang="en-US" sz="2400" dirty="0"/>
              <a:t>is an opportunity to craft viable technology demonstrations that will establish the basis for a confluence of interest between real mission users and the technology development effort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 </a:t>
            </a:r>
          </a:p>
          <a:p>
            <a:r>
              <a:rPr lang="en-US" sz="2400" dirty="0" smtClean="0"/>
              <a:t>This </a:t>
            </a:r>
            <a:r>
              <a:rPr lang="en-US" sz="2400" dirty="0"/>
              <a:t>can lead to a range of technology development missions on </a:t>
            </a:r>
            <a:r>
              <a:rPr lang="en-US" sz="2400" dirty="0" smtClean="0"/>
              <a:t>ISS </a:t>
            </a:r>
            <a:r>
              <a:rPr lang="en-US" sz="2400" dirty="0"/>
              <a:t>and subsequent flight opportunities that can make efficient and effective use of </a:t>
            </a:r>
            <a:r>
              <a:rPr lang="en-US" sz="2400" dirty="0" smtClean="0"/>
              <a:t>near realtime state models and the enhanced Open MCT Web Software suite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B0F0"/>
                </a:solidFill>
              </a:rPr>
              <a:t>Relevance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A3EBC-402E-420D-AB91-61D957FB0344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87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33399"/>
            <a:ext cx="8229600" cy="57912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398"/>
            <a:ext cx="8229600" cy="884239"/>
          </a:xfrm>
        </p:spPr>
        <p:txBody>
          <a:bodyPr/>
          <a:lstStyle/>
          <a:p>
            <a:r>
              <a:rPr lang="en-US" b="1" dirty="0" smtClean="0"/>
              <a:t>Outline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1417637"/>
            <a:ext cx="8229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400" dirty="0" smtClean="0"/>
              <a:t>The </a:t>
            </a:r>
            <a:r>
              <a:rPr lang="en-US" sz="2400" dirty="0"/>
              <a:t>Problem </a:t>
            </a:r>
            <a:endParaRPr lang="en-US" sz="2400" dirty="0" smtClean="0"/>
          </a:p>
          <a:p>
            <a:pPr marL="285750" indent="-285750">
              <a:buFont typeface="Wingdings" pitchFamily="2" charset="2"/>
              <a:buChar char="Ø"/>
            </a:pPr>
            <a:r>
              <a:rPr lang="en-US" sz="2400" dirty="0" smtClean="0"/>
              <a:t>DEXTRE is missing something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400" dirty="0" smtClean="0"/>
              <a:t>Making it real . . 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400" dirty="0" smtClean="0"/>
              <a:t>Building near realtime state models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400" dirty="0" smtClean="0"/>
              <a:t>Relationship with NASA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400" dirty="0" smtClean="0"/>
              <a:t>Relevance  </a:t>
            </a:r>
            <a:endParaRPr lang="en-US" sz="2400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sz="2400" dirty="0" smtClean="0"/>
              <a:t>XISP-Inc MOCA Supported Missions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400" dirty="0" smtClean="0"/>
              <a:t>Next Steps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400" dirty="0" smtClean="0"/>
              <a:t>Reality Check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400" dirty="0" smtClean="0"/>
              <a:t>Conclusion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A3EBC-402E-420D-AB91-61D957FB034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18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200"/>
            <a:ext cx="3455987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B0F0"/>
                </a:solidFill>
              </a:rPr>
              <a:t>XISP-Inc MOCA Supported Missions</a:t>
            </a:r>
            <a:endParaRPr lang="en-US" sz="3600" dirty="0">
              <a:solidFill>
                <a:srgbClr val="00B0F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A3EBC-402E-420D-AB91-61D957FB034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1143001"/>
            <a:ext cx="82296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Team Alpha CubeSat (ACS) NASA Cube Quest Challenge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Operations of 6U Cubesat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Space-to-Space Power Beaming (SSPB)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Effective use of radiant energy beam components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Interoperable </a:t>
            </a:r>
            <a:r>
              <a:rPr lang="en-US" sz="2400" dirty="0"/>
              <a:t>Network Communications Architecture (INCA)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Testing DTN with real world requirements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Pervasively </a:t>
            </a:r>
            <a:r>
              <a:rPr lang="en-US" sz="2400" dirty="0"/>
              <a:t>networked DTN gateway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400" u="sng" dirty="0" smtClean="0">
                <a:solidFill>
                  <a:prstClr val="white"/>
                </a:solidFill>
              </a:rPr>
              <a:t>Advanced </a:t>
            </a:r>
            <a:r>
              <a:rPr lang="en-US" sz="2400" u="sng" dirty="0">
                <a:solidFill>
                  <a:prstClr val="white"/>
                </a:solidFill>
              </a:rPr>
              <a:t>Vision and Task Area Recognition (</a:t>
            </a:r>
            <a:r>
              <a:rPr lang="en-US" sz="2400" u="sng" dirty="0" smtClean="0">
                <a:solidFill>
                  <a:prstClr val="white"/>
                </a:solidFill>
              </a:rPr>
              <a:t>AVaTAR)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u="sng" dirty="0" smtClean="0">
                <a:solidFill>
                  <a:prstClr val="white"/>
                </a:solidFill>
              </a:rPr>
              <a:t>Support mutable locus of control between teleoperation and autonomy on a shared control basis</a:t>
            </a:r>
            <a:r>
              <a:rPr lang="en-US" sz="2400" dirty="0" smtClean="0">
                <a:solidFill>
                  <a:prstClr val="white"/>
                </a:solidFill>
              </a:rPr>
              <a:t> </a:t>
            </a:r>
            <a:endParaRPr lang="en-US" sz="2400" dirty="0">
              <a:solidFill>
                <a:prstClr val="white"/>
              </a:solidFill>
            </a:endParaRPr>
          </a:p>
          <a:p>
            <a:pPr marL="0" lvl="6"/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99600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200"/>
            <a:ext cx="3455987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000" y="1066800"/>
            <a:ext cx="8305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AutoNum type="arabicPeriod"/>
            </a:pPr>
            <a:r>
              <a:rPr lang="en-US" sz="2400" dirty="0" smtClean="0">
                <a:solidFill>
                  <a:prstClr val="white"/>
                </a:solidFill>
              </a:rPr>
              <a:t>Defining </a:t>
            </a:r>
            <a:r>
              <a:rPr lang="en-US" sz="2400" dirty="0">
                <a:solidFill>
                  <a:prstClr val="white"/>
                </a:solidFill>
              </a:rPr>
              <a:t>and </a:t>
            </a:r>
            <a:r>
              <a:rPr lang="en-US" sz="2400" dirty="0" smtClean="0">
                <a:solidFill>
                  <a:prstClr val="white"/>
                </a:solidFill>
              </a:rPr>
              <a:t>prototyping parametric </a:t>
            </a:r>
            <a:r>
              <a:rPr lang="en-US" sz="2400" dirty="0">
                <a:solidFill>
                  <a:prstClr val="white"/>
                </a:solidFill>
              </a:rPr>
              <a:t>state </a:t>
            </a:r>
            <a:r>
              <a:rPr lang="en-US" sz="2400" dirty="0" smtClean="0">
                <a:solidFill>
                  <a:prstClr val="white"/>
                </a:solidFill>
              </a:rPr>
              <a:t>models </a:t>
            </a:r>
            <a:r>
              <a:rPr lang="en-US" sz="2400" dirty="0">
                <a:solidFill>
                  <a:prstClr val="white"/>
                </a:solidFill>
              </a:rPr>
              <a:t>for integrated end-to-end mission operations control </a:t>
            </a:r>
            <a:r>
              <a:rPr lang="en-US" sz="2400" dirty="0" smtClean="0">
                <a:solidFill>
                  <a:prstClr val="white"/>
                </a:solidFill>
              </a:rPr>
              <a:t>applications.</a:t>
            </a:r>
          </a:p>
          <a:p>
            <a:pPr marL="457200" indent="-457200">
              <a:buFontTx/>
              <a:buAutoNum type="arabicPeriod"/>
            </a:pPr>
            <a:r>
              <a:rPr lang="en-US" sz="2400" dirty="0" smtClean="0">
                <a:solidFill>
                  <a:prstClr val="white"/>
                </a:solidFill>
              </a:rPr>
              <a:t>Implementing the parametric </a:t>
            </a:r>
            <a:r>
              <a:rPr lang="en-US" sz="2400" dirty="0">
                <a:solidFill>
                  <a:prstClr val="white"/>
                </a:solidFill>
              </a:rPr>
              <a:t>state </a:t>
            </a:r>
            <a:r>
              <a:rPr lang="en-US" sz="2400" dirty="0" smtClean="0">
                <a:solidFill>
                  <a:prstClr val="white"/>
                </a:solidFill>
              </a:rPr>
              <a:t>models for </a:t>
            </a:r>
            <a:r>
              <a:rPr lang="en-US" sz="2400" dirty="0">
                <a:solidFill>
                  <a:prstClr val="white"/>
                </a:solidFill>
              </a:rPr>
              <a:t>technology development and demonstration mission </a:t>
            </a:r>
            <a:r>
              <a:rPr lang="en-US" sz="2400" dirty="0" smtClean="0">
                <a:solidFill>
                  <a:prstClr val="white"/>
                </a:solidFill>
              </a:rPr>
              <a:t>prototypes, </a:t>
            </a:r>
            <a:r>
              <a:rPr lang="en-US" sz="2400" dirty="0">
                <a:solidFill>
                  <a:prstClr val="white"/>
                </a:solidFill>
              </a:rPr>
              <a:t>test and flight articles. </a:t>
            </a:r>
            <a:endParaRPr lang="en-US" sz="2400" dirty="0" smtClean="0">
              <a:solidFill>
                <a:prstClr val="white"/>
              </a:solidFill>
            </a:endParaRPr>
          </a:p>
          <a:p>
            <a:pPr marL="457200" indent="-457200">
              <a:buFontTx/>
              <a:buAutoNum type="arabicPeriod"/>
            </a:pPr>
            <a:r>
              <a:rPr lang="en-US" sz="2400" dirty="0" smtClean="0">
                <a:solidFill>
                  <a:prstClr val="white"/>
                </a:solidFill>
              </a:rPr>
              <a:t>This effort includes the incremental, iterative, and recursive development </a:t>
            </a:r>
            <a:r>
              <a:rPr lang="en-US" sz="2400" dirty="0">
                <a:solidFill>
                  <a:prstClr val="white"/>
                </a:solidFill>
              </a:rPr>
              <a:t>of near real-time state models of </a:t>
            </a:r>
            <a:r>
              <a:rPr lang="en-US" sz="2400" dirty="0" smtClean="0">
                <a:solidFill>
                  <a:prstClr val="white"/>
                </a:solidFill>
              </a:rPr>
              <a:t>all the supported mission components operating </a:t>
            </a:r>
            <a:r>
              <a:rPr lang="en-US" sz="2400" dirty="0">
                <a:solidFill>
                  <a:prstClr val="white"/>
                </a:solidFill>
              </a:rPr>
              <a:t>within the MCT </a:t>
            </a:r>
            <a:r>
              <a:rPr lang="en-US" sz="2400" dirty="0" smtClean="0">
                <a:solidFill>
                  <a:prstClr val="white"/>
                </a:solidFill>
              </a:rPr>
              <a:t>framework/environment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B0F0"/>
                </a:solidFill>
              </a:rPr>
              <a:t>MOCA Mission Initial Objectives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A3EBC-402E-420D-AB91-61D957FB034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21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39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200"/>
            <a:ext cx="3455987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000" y="1066800"/>
            <a:ext cx="83058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prstClr val="white"/>
                </a:solidFill>
              </a:rPr>
              <a:t>D</a:t>
            </a:r>
            <a:r>
              <a:rPr lang="en-US" sz="2400" dirty="0" smtClean="0">
                <a:solidFill>
                  <a:prstClr val="white"/>
                </a:solidFill>
              </a:rPr>
              <a:t>evelopment </a:t>
            </a:r>
            <a:r>
              <a:rPr lang="en-US" sz="2400" dirty="0">
                <a:solidFill>
                  <a:prstClr val="white"/>
                </a:solidFill>
              </a:rPr>
              <a:t>of a paper model and individual element </a:t>
            </a:r>
            <a:r>
              <a:rPr lang="en-US" sz="2400" dirty="0" smtClean="0">
                <a:solidFill>
                  <a:prstClr val="white"/>
                </a:solidFill>
              </a:rPr>
              <a:t>protocode;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prstClr val="white"/>
                </a:solidFill>
              </a:rPr>
              <a:t>D</a:t>
            </a:r>
            <a:r>
              <a:rPr lang="en-US" sz="2400" dirty="0" smtClean="0">
                <a:solidFill>
                  <a:prstClr val="white"/>
                </a:solidFill>
              </a:rPr>
              <a:t>evelopment </a:t>
            </a:r>
            <a:r>
              <a:rPr lang="en-US" sz="2400" dirty="0">
                <a:solidFill>
                  <a:prstClr val="white"/>
                </a:solidFill>
              </a:rPr>
              <a:t>of functioning individual element models and an end-to-end model </a:t>
            </a:r>
            <a:r>
              <a:rPr lang="en-US" sz="2400" dirty="0" smtClean="0">
                <a:solidFill>
                  <a:prstClr val="white"/>
                </a:solidFill>
              </a:rPr>
              <a:t>protocode;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prstClr val="white"/>
                </a:solidFill>
              </a:rPr>
              <a:t>O</a:t>
            </a:r>
            <a:r>
              <a:rPr lang="en-US" sz="2400" dirty="0" smtClean="0">
                <a:solidFill>
                  <a:prstClr val="white"/>
                </a:solidFill>
              </a:rPr>
              <a:t>ptimization </a:t>
            </a:r>
            <a:r>
              <a:rPr lang="en-US" sz="2400" dirty="0">
                <a:solidFill>
                  <a:prstClr val="white"/>
                </a:solidFill>
              </a:rPr>
              <a:t>of individual element models and a functioning end-to-end </a:t>
            </a:r>
            <a:r>
              <a:rPr lang="en-US" sz="2400" dirty="0" smtClean="0">
                <a:solidFill>
                  <a:prstClr val="white"/>
                </a:solidFill>
              </a:rPr>
              <a:t>model;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prstClr val="white"/>
                </a:solidFill>
              </a:rPr>
              <a:t>T</a:t>
            </a:r>
            <a:r>
              <a:rPr lang="en-US" sz="2400" dirty="0" smtClean="0">
                <a:solidFill>
                  <a:prstClr val="white"/>
                </a:solidFill>
              </a:rPr>
              <a:t>esting </a:t>
            </a:r>
            <a:r>
              <a:rPr lang="en-US" sz="2400" dirty="0">
                <a:solidFill>
                  <a:prstClr val="white"/>
                </a:solidFill>
              </a:rPr>
              <a:t>of the optimized end-to-end model and individual element models in mixed modes (protoflight hardware and software with simulation as needed</a:t>
            </a:r>
            <a:r>
              <a:rPr lang="en-US" sz="2400" dirty="0" smtClean="0">
                <a:solidFill>
                  <a:prstClr val="white"/>
                </a:solidFill>
              </a:rPr>
              <a:t>).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prstClr val="white"/>
              </a:solidFill>
            </a:endParaRPr>
          </a:p>
          <a:p>
            <a:pPr lvl="6"/>
            <a:r>
              <a:rPr lang="en-US" sz="2400" i="1" dirty="0" smtClean="0">
                <a:solidFill>
                  <a:srgbClr val="FF0000"/>
                </a:solidFill>
              </a:rPr>
              <a:t>* MOCA progress for each supported mission is being driven by the status and schedule of each mission and the availability of resources. </a:t>
            </a:r>
            <a:endParaRPr lang="en-US" sz="2400" i="1" dirty="0">
              <a:solidFill>
                <a:srgbClr val="FF0000"/>
              </a:solidFill>
            </a:endParaRPr>
          </a:p>
          <a:p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00B0F0"/>
                </a:solidFill>
              </a:rPr>
              <a:t>MOCA Initial Products for Supported Missions*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A3EBC-402E-420D-AB91-61D957FB034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31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200"/>
            <a:ext cx="3455987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000" y="1066800"/>
            <a:ext cx="8305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white"/>
                </a:solidFill>
              </a:rPr>
              <a:t>MOCA extended activities </a:t>
            </a:r>
            <a:r>
              <a:rPr lang="en-US" sz="2400" dirty="0">
                <a:solidFill>
                  <a:prstClr val="white"/>
                </a:solidFill>
              </a:rPr>
              <a:t>will focus on actual on-orbit demonstrations and testing the efficacy of the near realtime parametric state </a:t>
            </a:r>
            <a:r>
              <a:rPr lang="en-US" sz="2400" dirty="0" smtClean="0">
                <a:solidFill>
                  <a:prstClr val="white"/>
                </a:solidFill>
              </a:rPr>
              <a:t>models </a:t>
            </a:r>
            <a:r>
              <a:rPr lang="en-US" sz="2400" dirty="0">
                <a:solidFill>
                  <a:prstClr val="white"/>
                </a:solidFill>
              </a:rPr>
              <a:t>developed </a:t>
            </a:r>
            <a:r>
              <a:rPr lang="en-US" sz="2400" dirty="0" smtClean="0">
                <a:solidFill>
                  <a:prstClr val="white"/>
                </a:solidFill>
              </a:rPr>
              <a:t>for the supported missions.</a:t>
            </a:r>
            <a:endParaRPr lang="en-US" sz="2400" dirty="0">
              <a:solidFill>
                <a:prstClr val="white"/>
              </a:solidFill>
            </a:endParaRPr>
          </a:p>
          <a:p>
            <a:endParaRPr lang="en-US" sz="2400" dirty="0">
              <a:solidFill>
                <a:prstClr val="white"/>
              </a:solidFill>
            </a:endParaRPr>
          </a:p>
          <a:p>
            <a:r>
              <a:rPr lang="en-US" sz="2400" dirty="0" smtClean="0">
                <a:solidFill>
                  <a:prstClr val="white"/>
                </a:solidFill>
              </a:rPr>
              <a:t>Follow-on activities </a:t>
            </a:r>
            <a:r>
              <a:rPr lang="en-US" sz="2400" dirty="0">
                <a:solidFill>
                  <a:prstClr val="white"/>
                </a:solidFill>
              </a:rPr>
              <a:t>will focus on assessing, reviewing, and establishing the efficacy of applying the near real-time parametric state </a:t>
            </a:r>
            <a:r>
              <a:rPr lang="en-US" sz="2400" dirty="0" smtClean="0">
                <a:solidFill>
                  <a:prstClr val="white"/>
                </a:solidFill>
              </a:rPr>
              <a:t>modelling tools </a:t>
            </a:r>
            <a:r>
              <a:rPr lang="en-US" sz="2400" dirty="0">
                <a:solidFill>
                  <a:prstClr val="white"/>
                </a:solidFill>
              </a:rPr>
              <a:t>to </a:t>
            </a:r>
            <a:r>
              <a:rPr lang="en-US" sz="2400" dirty="0" smtClean="0">
                <a:solidFill>
                  <a:prstClr val="white"/>
                </a:solidFill>
              </a:rPr>
              <a:t>other current </a:t>
            </a:r>
            <a:r>
              <a:rPr lang="en-US" sz="2400" dirty="0">
                <a:solidFill>
                  <a:prstClr val="white"/>
                </a:solidFill>
              </a:rPr>
              <a:t>and future technology development </a:t>
            </a:r>
            <a:r>
              <a:rPr lang="en-US" sz="2400" dirty="0" smtClean="0">
                <a:solidFill>
                  <a:prstClr val="white"/>
                </a:solidFill>
              </a:rPr>
              <a:t>missions.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B0F0"/>
                </a:solidFill>
              </a:rPr>
              <a:t>MOCA Extended Activities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A3EBC-402E-420D-AB91-61D957FB034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23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854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A3EBC-402E-420D-AB91-61D957FB0344}" type="slidenum">
              <a:rPr lang="en-US" smtClean="0"/>
              <a:t>24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449" y="253999"/>
            <a:ext cx="8327101" cy="635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571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A3EBC-402E-420D-AB91-61D957FB0344}" type="slidenum">
              <a:rPr lang="en-US" smtClean="0"/>
              <a:t>25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27" y="381000"/>
            <a:ext cx="8460695" cy="607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755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A3EBC-402E-420D-AB91-61D957FB0344}" type="slidenum">
              <a:rPr lang="en-US" smtClean="0"/>
              <a:t>26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9" y="381001"/>
            <a:ext cx="8629509" cy="613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9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A3EBC-402E-420D-AB91-61D957FB0344}" type="slidenum">
              <a:rPr lang="en-US" smtClean="0"/>
              <a:t>27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83802"/>
            <a:ext cx="8534399" cy="618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94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A3EBC-402E-420D-AB91-61D957FB0344}" type="slidenum">
              <a:rPr lang="en-US" smtClean="0"/>
              <a:t>28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04800"/>
            <a:ext cx="8546403" cy="6239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06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7200"/>
            <a:ext cx="3454400" cy="2590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4800" y="1295400"/>
            <a:ext cx="8534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MOCA is now a commercial mission that will be worked with NASA through a combination of established and proposed Space Act Agreements.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MOCA is intended to be a foundation for moving forward with the AVaTAR mission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Additional partners/participants are being sought in the commercial, academic, non-profit, and government sectors.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Use of ISS helps ensure that this is an international cooperative/collaborative research effort.</a:t>
            </a:r>
            <a:endParaRPr lang="en-US" sz="2400" dirty="0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Next Steps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A3EBC-402E-420D-AB91-61D957FB0344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11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200"/>
            <a:ext cx="3455987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990600"/>
            <a:ext cx="86868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white"/>
                </a:solidFill>
              </a:rPr>
              <a:t>N-Dimensional interaction problems </a:t>
            </a:r>
            <a:r>
              <a:rPr lang="en-US" sz="2800" dirty="0" smtClean="0">
                <a:solidFill>
                  <a:prstClr val="white"/>
                </a:solidFill>
              </a:rPr>
              <a:t>(i.e., an arbitrary </a:t>
            </a:r>
            <a:r>
              <a:rPr lang="en-US" sz="2800" dirty="0">
                <a:solidFill>
                  <a:prstClr val="white"/>
                </a:solidFill>
              </a:rPr>
              <a:t>number of objects interacting in an arbitrary number of </a:t>
            </a:r>
            <a:r>
              <a:rPr lang="en-US" sz="2800" dirty="0" smtClean="0">
                <a:solidFill>
                  <a:prstClr val="white"/>
                </a:solidFill>
              </a:rPr>
              <a:t>ways</a:t>
            </a:r>
            <a:r>
              <a:rPr lang="en-US" sz="2800" dirty="0">
                <a:solidFill>
                  <a:prstClr val="white"/>
                </a:solidFill>
              </a:rPr>
              <a:t>) </a:t>
            </a:r>
            <a:r>
              <a:rPr lang="en-US" sz="2800" dirty="0" smtClean="0">
                <a:solidFill>
                  <a:prstClr val="white"/>
                </a:solidFill>
              </a:rPr>
              <a:t>are a class of problems for </a:t>
            </a:r>
            <a:r>
              <a:rPr lang="en-US" sz="2800" dirty="0">
                <a:solidFill>
                  <a:prstClr val="white"/>
                </a:solidFill>
              </a:rPr>
              <a:t>which </a:t>
            </a:r>
            <a:r>
              <a:rPr lang="en-US" sz="2800" dirty="0" smtClean="0">
                <a:solidFill>
                  <a:prstClr val="white"/>
                </a:solidFill>
              </a:rPr>
              <a:t>the </a:t>
            </a:r>
            <a:r>
              <a:rPr lang="en-US" sz="2800" dirty="0">
                <a:solidFill>
                  <a:prstClr val="white"/>
                </a:solidFill>
              </a:rPr>
              <a:t>generalized solution space </a:t>
            </a:r>
            <a:r>
              <a:rPr lang="en-US" sz="2800" dirty="0" smtClean="0">
                <a:solidFill>
                  <a:prstClr val="white"/>
                </a:solidFill>
              </a:rPr>
              <a:t>is typically  </a:t>
            </a:r>
            <a:r>
              <a:rPr lang="en-US" sz="2800" dirty="0">
                <a:solidFill>
                  <a:prstClr val="white"/>
                </a:solidFill>
              </a:rPr>
              <a:t>computationally intractable in any time frame</a:t>
            </a:r>
            <a:r>
              <a:rPr lang="en-US" sz="2800" dirty="0" smtClean="0">
                <a:solidFill>
                  <a:prstClr val="white"/>
                </a:solidFill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prstClr val="white"/>
                </a:solidFill>
              </a:rPr>
              <a:t>Space automation and robotics present a subset of these problems that exacerbates the situation by requiring near real-time solutions in many instances. </a:t>
            </a:r>
          </a:p>
          <a:p>
            <a:pPr lvl="7"/>
            <a:r>
              <a:rPr lang="en-US" sz="2800" dirty="0" smtClean="0">
                <a:solidFill>
                  <a:prstClr val="white"/>
                </a:solidFill>
              </a:rPr>
              <a:t>  </a:t>
            </a:r>
          </a:p>
          <a:p>
            <a:pPr lvl="7"/>
            <a:r>
              <a:rPr lang="en-US" sz="2800" i="1" dirty="0" smtClean="0">
                <a:solidFill>
                  <a:srgbClr val="FF0000"/>
                </a:solidFill>
              </a:rPr>
              <a:t>Reality is not a convenient problem or solution space . . .</a:t>
            </a:r>
          </a:p>
          <a:p>
            <a:endParaRPr lang="en-US" sz="2800" dirty="0" smtClean="0">
              <a:solidFill>
                <a:prstClr val="white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B0F0"/>
                </a:solidFill>
              </a:rPr>
              <a:t>The Problem </a:t>
            </a:r>
            <a:r>
              <a:rPr lang="en-US" sz="3600" dirty="0" smtClean="0">
                <a:solidFill>
                  <a:srgbClr val="00B0F0"/>
                </a:solidFill>
              </a:rPr>
              <a:t>. </a:t>
            </a:r>
            <a:r>
              <a:rPr lang="en-US" sz="3600" dirty="0">
                <a:solidFill>
                  <a:srgbClr val="00B0F0"/>
                </a:solidFill>
              </a:rPr>
              <a:t>. 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A3EBC-402E-420D-AB91-61D957FB034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742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84631"/>
            <a:ext cx="3454400" cy="21559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4800" y="1295400"/>
            <a:ext cx="8534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Reducing the number of perceived “impossible things that have to be accepted before breakfast”* is a way of incrementally disabusing people of unfounded notions.</a:t>
            </a:r>
          </a:p>
          <a:p>
            <a:r>
              <a:rPr lang="en-US" sz="2400" dirty="0" smtClean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Doing something real with the technology that is of demonstrable value can help to establish the confluence of interests necessary to mature the technology for more advanced applications. </a:t>
            </a:r>
            <a:endParaRPr lang="en-US" sz="2400" dirty="0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B0F0"/>
                </a:solidFill>
              </a:rPr>
              <a:t>Reality Check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A3EBC-402E-420D-AB91-61D957FB0344}" type="slidenum">
              <a:rPr lang="en-US" smtClean="0"/>
              <a:t>30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733800" y="4267200"/>
            <a:ext cx="5181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 Allusion to “Alice in Wonderland” by Lewis Carroll. "Alice </a:t>
            </a:r>
            <a:r>
              <a:rPr lang="en-US" dirty="0"/>
              <a:t>laughed: "There's no use trying," she said; "one can't believe impossible things."</a:t>
            </a:r>
          </a:p>
          <a:p>
            <a:r>
              <a:rPr lang="en-US" dirty="0"/>
              <a:t> "I daresay you haven't had much practice," said the Queen. "When I was younger, I always did it for half an hour a day. Why, sometimes I've believed as many as six impossible things before breakfast</a:t>
            </a:r>
            <a:r>
              <a:rPr lang="en-US" dirty="0" smtClean="0"/>
              <a:t>."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816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7200"/>
            <a:ext cx="3454400" cy="2590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4800" y="1295400"/>
            <a:ext cx="85344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/>
              <a:t>An incremental investment in the development of near realtime state modelling capabilities </a:t>
            </a:r>
            <a:r>
              <a:rPr lang="en-US" sz="3200" u="sng" dirty="0" smtClean="0"/>
              <a:t>that meet real mission requirements </a:t>
            </a:r>
            <a:r>
              <a:rPr lang="en-US" sz="3200" dirty="0" smtClean="0"/>
              <a:t>can serve as a foundational technology for evolving space automation and robotics capabilities.</a:t>
            </a:r>
            <a:endParaRPr lang="en-US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i="1" dirty="0" smtClean="0">
                <a:solidFill>
                  <a:srgbClr val="FF0000"/>
                </a:solidFill>
              </a:rPr>
              <a:t>This work can deliver: </a:t>
            </a:r>
          </a:p>
          <a:p>
            <a:pPr marL="1371600" lvl="2" indent="-457200">
              <a:buFont typeface="Wingdings" panose="05000000000000000000" pitchFamily="2" charset="2"/>
              <a:buChar char="è"/>
            </a:pPr>
            <a:r>
              <a:rPr lang="en-US" sz="3200" i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Reduced </a:t>
            </a:r>
            <a:r>
              <a:rPr lang="en-US" sz="3200" i="1" dirty="0">
                <a:solidFill>
                  <a:srgbClr val="FF0000"/>
                </a:solidFill>
                <a:sym typeface="Wingdings" panose="05000000000000000000" pitchFamily="2" charset="2"/>
              </a:rPr>
              <a:t>cost, schedule &amp; technical risk</a:t>
            </a:r>
          </a:p>
          <a:p>
            <a:pPr marL="2286000" lvl="4" indent="-457200">
              <a:buFont typeface="Wingdings" panose="05000000000000000000" pitchFamily="2" charset="2"/>
              <a:buChar char="è"/>
            </a:pPr>
            <a:r>
              <a:rPr lang="en-US" sz="3200" i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Mission </a:t>
            </a:r>
            <a:r>
              <a:rPr lang="en-US" sz="3200" i="1" dirty="0">
                <a:solidFill>
                  <a:srgbClr val="FF0000"/>
                </a:solidFill>
                <a:sym typeface="Wingdings" panose="05000000000000000000" pitchFamily="2" charset="2"/>
              </a:rPr>
              <a:t>enhancing technology</a:t>
            </a:r>
          </a:p>
          <a:p>
            <a:pPr lvl="3"/>
            <a:r>
              <a:rPr lang="en-US" sz="3200" i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3200" i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		Mission </a:t>
            </a:r>
            <a:r>
              <a:rPr lang="en-US" sz="3200" i="1" dirty="0">
                <a:solidFill>
                  <a:srgbClr val="FF0000"/>
                </a:solidFill>
                <a:sym typeface="Wingdings" panose="05000000000000000000" pitchFamily="2" charset="2"/>
              </a:rPr>
              <a:t>enabling technology</a:t>
            </a:r>
            <a:endParaRPr lang="en-US" sz="3200" i="1" dirty="0">
              <a:solidFill>
                <a:srgbClr val="FF0000"/>
              </a:solidFill>
            </a:endParaRPr>
          </a:p>
          <a:p>
            <a:endParaRPr lang="en-US" sz="24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457200" y="287473"/>
            <a:ext cx="8229600" cy="70312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Conclusion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A3EBC-402E-420D-AB91-61D957FB0344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6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200"/>
            <a:ext cx="3455987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A3EBC-402E-420D-AB91-61D957FB034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9525"/>
            <a:ext cx="9140996" cy="624847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B0F0"/>
                </a:solidFill>
              </a:rPr>
              <a:t>EVA Robotics . </a:t>
            </a:r>
            <a:r>
              <a:rPr lang="en-US" sz="3600" dirty="0">
                <a:solidFill>
                  <a:srgbClr val="00B0F0"/>
                </a:solidFill>
              </a:rPr>
              <a:t>. .</a:t>
            </a:r>
          </a:p>
        </p:txBody>
      </p:sp>
    </p:spTree>
    <p:extLst>
      <p:ext uri="{BB962C8B-B14F-4D97-AF65-F5344CB8AC3E}">
        <p14:creationId xmlns:p14="http://schemas.microsoft.com/office/powerpoint/2010/main" val="112594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A3EBC-402E-420D-AB91-61D957FB034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B0F0"/>
                </a:solidFill>
              </a:rPr>
              <a:t>EVA Robotics &amp; Crew . </a:t>
            </a:r>
            <a:r>
              <a:rPr lang="en-US" sz="3600" b="1" dirty="0">
                <a:solidFill>
                  <a:srgbClr val="00B0F0"/>
                </a:solidFill>
              </a:rPr>
              <a:t>. 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18" y="990600"/>
            <a:ext cx="8113363" cy="5398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40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B0F0"/>
                </a:solidFill>
              </a:rPr>
              <a:t>EVA Robotics . . .</a:t>
            </a:r>
            <a:endParaRPr lang="en-US" sz="3600" dirty="0">
              <a:solidFill>
                <a:srgbClr val="00B0F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A3EBC-402E-420D-AB91-61D957FB034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898144"/>
            <a:ext cx="8229600" cy="545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651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A3EBC-402E-420D-AB91-61D957FB034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B0F0"/>
                </a:solidFill>
              </a:rPr>
              <a:t>So you want to roam . </a:t>
            </a:r>
            <a:r>
              <a:rPr lang="en-US" sz="3600" b="1" dirty="0">
                <a:solidFill>
                  <a:srgbClr val="00B0F0"/>
                </a:solidFill>
              </a:rPr>
              <a:t>. 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131" y="970984"/>
            <a:ext cx="5562600" cy="27664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01" y="3429000"/>
            <a:ext cx="8502199" cy="2819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136788"/>
            <a:ext cx="5017261" cy="3452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631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A3EBC-402E-420D-AB91-61D957FB034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494923" y="228600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B0F0"/>
                </a:solidFill>
              </a:rPr>
              <a:t>Going to Low Earth Orbit and Beyond . </a:t>
            </a:r>
            <a:r>
              <a:rPr lang="en-US" sz="3600" dirty="0">
                <a:solidFill>
                  <a:srgbClr val="00B0F0"/>
                </a:solidFill>
              </a:rPr>
              <a:t>. 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131014"/>
            <a:ext cx="6172200" cy="547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927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A3EBC-402E-420D-AB91-61D957FB034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013469"/>
            <a:ext cx="7391400" cy="55435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52600" y="239650"/>
            <a:ext cx="579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B0F0"/>
                </a:solidFill>
              </a:rPr>
              <a:t>Perhaps even run a starship?</a:t>
            </a:r>
            <a:endParaRPr lang="en-US" sz="36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48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18897</TotalTime>
  <Words>1404</Words>
  <Application>Microsoft Office PowerPoint</Application>
  <PresentationFormat>Letter Paper (8.5x11 in)</PresentationFormat>
  <Paragraphs>171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Wingdings</vt:lpstr>
      <vt:lpstr>Office Theme</vt:lpstr>
      <vt:lpstr>Near Real-Time State Models:  A foundational technology for space automation and robotics</vt:lpstr>
      <vt:lpstr>Outline</vt:lpstr>
      <vt:lpstr>The Problem . . .</vt:lpstr>
      <vt:lpstr>EVA Robotics . . .</vt:lpstr>
      <vt:lpstr>EVA Robotics &amp; Crew . . .</vt:lpstr>
      <vt:lpstr>EVA Robotics . . .</vt:lpstr>
      <vt:lpstr>So you want to roam . . .</vt:lpstr>
      <vt:lpstr>Going to Low Earth Orbit and Beyond . . .</vt:lpstr>
      <vt:lpstr>PowerPoint Presentation</vt:lpstr>
      <vt:lpstr>So let’s get real -- do you want to dance . . .</vt:lpstr>
      <vt:lpstr>DEXTRE is missing something?</vt:lpstr>
      <vt:lpstr>DEXTRE is missing something? - 2</vt:lpstr>
      <vt:lpstr>Making It Real . . .</vt:lpstr>
      <vt:lpstr>Making It Real . . .</vt:lpstr>
      <vt:lpstr>Making It Real . . .</vt:lpstr>
      <vt:lpstr>Building Near-Realtime State Models . . .</vt:lpstr>
      <vt:lpstr>Relevance to NASA &amp; Others - 2</vt:lpstr>
      <vt:lpstr>Relationship with NASA</vt:lpstr>
      <vt:lpstr>Relevance</vt:lpstr>
      <vt:lpstr>XISP-Inc MOCA Supported Missions</vt:lpstr>
      <vt:lpstr>MOCA Mission Initial Objectives</vt:lpstr>
      <vt:lpstr>MOCA Initial Products for Supported Missions*</vt:lpstr>
      <vt:lpstr>MOCA Extended Activities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 Steps</vt:lpstr>
      <vt:lpstr>Reality Check</vt:lpstr>
      <vt:lpstr>Conclusion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barnhard</dc:creator>
  <cp:lastModifiedBy>barnhard</cp:lastModifiedBy>
  <cp:revision>216</cp:revision>
  <cp:lastPrinted>2016-05-05T21:41:49Z</cp:lastPrinted>
  <dcterms:created xsi:type="dcterms:W3CDTF">2013-05-21T03:47:06Z</dcterms:created>
  <dcterms:modified xsi:type="dcterms:W3CDTF">2016-09-11T22:29:04Z</dcterms:modified>
</cp:coreProperties>
</file>